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23C32-EE78-44F0-9FCC-22748618EFD7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00152-D93A-45E3-9CC9-67F0CD2707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00152-D93A-45E3-9CC9-67F0CD2707B2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650503"/>
          </a:xfrm>
        </p:spPr>
        <p:txBody>
          <a:bodyPr>
            <a:normAutofit/>
          </a:bodyPr>
          <a:lstStyle/>
          <a:p>
            <a:r>
              <a:rPr lang="es-MX" sz="3200" dirty="0" smtClean="0"/>
              <a:t>B.C.S.  PANORAMA EPIDEMIOLOGICO 2018</a:t>
            </a:r>
            <a:endParaRPr lang="es-MX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2636912"/>
            <a:ext cx="6400800" cy="17526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GENERAL, INFLUENZA DENGUE, SEMANA # 10</a:t>
            </a:r>
          </a:p>
          <a:p>
            <a:r>
              <a:rPr lang="es-MX" sz="2800" dirty="0" smtClean="0"/>
              <a:t>2018</a:t>
            </a:r>
            <a:endParaRPr lang="es-MX" sz="2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4499992" y="5229200"/>
            <a:ext cx="4320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FUENTE: PLATAFORMA SINAVE. SUIVE WNDOWS. SSA</a:t>
            </a:r>
          </a:p>
          <a:p>
            <a:r>
              <a:rPr lang="es-MX" sz="1200" dirty="0" smtClean="0"/>
              <a:t>CORTE DE INFORMACION AL  15 - 03 -2018</a:t>
            </a:r>
          </a:p>
          <a:p>
            <a:r>
              <a:rPr lang="es-MX" sz="1200" dirty="0" smtClean="0"/>
              <a:t>DEPARTAMENTO DE VIGILANCIA EPIDEMIOLOGICA</a:t>
            </a:r>
          </a:p>
          <a:p>
            <a:r>
              <a:rPr lang="es-MX" sz="1200" dirty="0" smtClean="0"/>
              <a:t>RESPONSABLE: DR. MAURICIO BERNAL HERNANDEZ</a:t>
            </a:r>
          </a:p>
          <a:p>
            <a:r>
              <a:rPr lang="es-MX" sz="1200" dirty="0" smtClean="0"/>
              <a:t>APOYO TECNICO: ING. ERNESTO NAVARRO HIGUERA</a:t>
            </a:r>
          </a:p>
        </p:txBody>
      </p:sp>
      <p:pic>
        <p:nvPicPr>
          <p:cNvPr id="8" name="Marcador de contenido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  <a:prstGeom prst="rect">
            <a:avLst/>
          </a:prstGeo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95736" y="836712"/>
            <a:ext cx="4104456" cy="792088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 </a:t>
            </a:r>
            <a:endParaRPr lang="es-MX" sz="2800" dirty="0"/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214282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BOLETIN EPIDEMIOLOGICO SEMANAL </a:t>
            </a:r>
            <a:b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SEMANA 10 2018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Marcador de contenido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1571604" y="1357302"/>
          <a:ext cx="5500726" cy="5500698"/>
        </p:xfrm>
        <a:graphic>
          <a:graphicData uri="http://schemas.openxmlformats.org/drawingml/2006/table">
            <a:tbl>
              <a:tblPr/>
              <a:tblGrid>
                <a:gridCol w="2884603"/>
                <a:gridCol w="871000"/>
                <a:gridCol w="874123"/>
                <a:gridCol w="871000"/>
              </a:tblGrid>
              <a:tr h="14049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 dirty="0">
                          <a:latin typeface="Arial"/>
                        </a:rPr>
                        <a:t>DIRECCION DE SERVICIOS DE SALUD</a:t>
                      </a:r>
                    </a:p>
                  </a:txBody>
                  <a:tcPr marL="6106" marR="6106" marT="61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4049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 dirty="0">
                          <a:latin typeface="Arial"/>
                        </a:rPr>
                        <a:t>SUBDIRECCION DE CONTROL Y PREVENCION DE ENFERMEDADES</a:t>
                      </a:r>
                    </a:p>
                  </a:txBody>
                  <a:tcPr marL="6106" marR="6106" marT="61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4049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latin typeface="Arial"/>
                        </a:rPr>
                        <a:t>DEPARTAMENTO DE VIGILANCIA EPIDEMIOLOGICA</a:t>
                      </a:r>
                    </a:p>
                  </a:txBody>
                  <a:tcPr marL="6106" marR="6106" marT="61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73550">
                <a:tc gridSpan="4">
                  <a:txBody>
                    <a:bodyPr/>
                    <a:lstStyle/>
                    <a:p>
                      <a:pPr algn="r" fontAlgn="b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Prontuario semana 10-2018</a:t>
                      </a:r>
                    </a:p>
                  </a:txBody>
                  <a:tcPr marL="6106" marR="6106" marT="61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8181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 principales causas de Dx</a:t>
                      </a:r>
                    </a:p>
                  </a:txBody>
                  <a:tcPr marL="6106" marR="6106" marT="610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2018</a:t>
                      </a:r>
                    </a:p>
                  </a:txBody>
                  <a:tcPr marL="6106" marR="6106" marT="610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2017</a:t>
                      </a:r>
                    </a:p>
                  </a:txBody>
                  <a:tcPr marL="6106" marR="6106" marT="610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Variación</a:t>
                      </a:r>
                    </a:p>
                  </a:txBody>
                  <a:tcPr marL="6106" marR="6106" marT="610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</a:tr>
              <a:tr h="16528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Infecciones respiratorias agudas *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 dirty="0">
                          <a:latin typeface="Arial"/>
                        </a:rPr>
                        <a:t>60,543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latin typeface="Arial"/>
                        </a:rPr>
                        <a:t>65,955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Calibri"/>
                        </a:rPr>
                        <a:t>-8.21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8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Enfermedades diarreicas agudas **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latin typeface="Arial"/>
                        </a:rPr>
                        <a:t>10,559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 dirty="0">
                          <a:latin typeface="Arial"/>
                        </a:rPr>
                        <a:t>8,608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Calibri"/>
                        </a:rPr>
                        <a:t>22.66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71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Infección de vías urinarias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latin typeface="Arial"/>
                        </a:rPr>
                        <a:t>8,630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latin typeface="Arial"/>
                        </a:rPr>
                        <a:t>8,044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Calibri"/>
                        </a:rPr>
                        <a:t>7.28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8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Otitis media aguda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latin typeface="Arial"/>
                        </a:rPr>
                        <a:t>3,137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 dirty="0">
                          <a:latin typeface="Arial"/>
                        </a:rPr>
                        <a:t>2,376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Calibri"/>
                        </a:rPr>
                        <a:t>32.03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8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Gingivitis y enfermedad periodontal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latin typeface="Arial"/>
                        </a:rPr>
                        <a:t>3,113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3,324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Calibri"/>
                        </a:rPr>
                        <a:t>-6.35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8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Úlceras, gastritis y duodenitis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latin typeface="Arial"/>
                        </a:rPr>
                        <a:t>2,929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latin typeface="Arial"/>
                        </a:rPr>
                        <a:t>2,420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Calibri"/>
                        </a:rPr>
                        <a:t>21.03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8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Conjuntivitis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latin typeface="Arial"/>
                        </a:rPr>
                        <a:t>2,481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latin typeface="Arial"/>
                        </a:rPr>
                        <a:t>2,274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latin typeface="Calibri"/>
                        </a:rPr>
                        <a:t>9.10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8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Enfermedades de Transmisión Sexual ***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latin typeface="Arial"/>
                        </a:rPr>
                        <a:t>1,184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latin typeface="Arial"/>
                        </a:rPr>
                        <a:t>910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Calibri"/>
                        </a:rPr>
                        <a:t>30.11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8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Obesidad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latin typeface="Arial"/>
                        </a:rPr>
                        <a:t>1,005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1,462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Calibri"/>
                        </a:rPr>
                        <a:t>-31.26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8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Asma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latin typeface="Arial"/>
                        </a:rPr>
                        <a:t>631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568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latin typeface="Calibri"/>
                        </a:rPr>
                        <a:t>11.09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8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Hipertensión arterial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latin typeface="Arial"/>
                        </a:rPr>
                        <a:t>589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611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Calibri"/>
                        </a:rPr>
                        <a:t>-3.60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8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Varicela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latin typeface="Arial"/>
                        </a:rPr>
                        <a:t>379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380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latin typeface="Calibri"/>
                        </a:rPr>
                        <a:t>-0.26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8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Diabetes mellitus (ambas) 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latin typeface="Arial"/>
                        </a:rPr>
                        <a:t>343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407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Calibri"/>
                        </a:rPr>
                        <a:t>-15.72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8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Otras helmintiasis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latin typeface="Arial"/>
                        </a:rPr>
                        <a:t>224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343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Calibri"/>
                        </a:rPr>
                        <a:t>-34.69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8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Insuficiencia venosa periférica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latin typeface="Arial"/>
                        </a:rPr>
                        <a:t>221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285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Calibri"/>
                        </a:rPr>
                        <a:t>-22.46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8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Depresión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latin typeface="Arial"/>
                        </a:rPr>
                        <a:t>198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180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latin typeface="Calibri"/>
                        </a:rPr>
                        <a:t>10.00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8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Quemaduras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latin typeface="Arial"/>
                        </a:rPr>
                        <a:t>176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latin typeface="Arial"/>
                        </a:rPr>
                        <a:t>197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Calibri"/>
                        </a:rPr>
                        <a:t>-10.66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8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Accidentes de transporte en vehículos con motor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latin typeface="Arial"/>
                        </a:rPr>
                        <a:t>151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latin typeface="Arial"/>
                        </a:rPr>
                        <a:t>120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Calibri"/>
                        </a:rPr>
                        <a:t>25.83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8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Hiperplasia de la próstata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latin typeface="Arial"/>
                        </a:rPr>
                        <a:t>123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152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Calibri"/>
                        </a:rPr>
                        <a:t>-19.08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22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Escabiosis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latin typeface="Arial"/>
                        </a:rPr>
                        <a:t>114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latin typeface="Arial"/>
                        </a:rPr>
                        <a:t>139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latin typeface="Calibri"/>
                        </a:rPr>
                        <a:t>-17.99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0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 :</a:t>
                      </a:r>
                    </a:p>
                  </a:txBody>
                  <a:tcPr marL="6106" marR="6106" marT="610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98,837</a:t>
                      </a:r>
                    </a:p>
                  </a:txBody>
                  <a:tcPr marL="6106" marR="6106" marT="6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101,487</a:t>
                      </a:r>
                    </a:p>
                  </a:txBody>
                  <a:tcPr marL="6106" marR="6106" marT="610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latin typeface="Calibri"/>
                        </a:rPr>
                        <a:t>-2.61</a:t>
                      </a:r>
                    </a:p>
                  </a:txBody>
                  <a:tcPr marL="6106" marR="6106" marT="6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493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Fuente: suive </a:t>
                      </a:r>
                    </a:p>
                  </a:txBody>
                  <a:tcPr marL="6106" marR="6106" marT="610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6106" marR="6106" marT="610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 dirty="0">
                          <a:latin typeface="Arial"/>
                        </a:rPr>
                        <a:t>15/03/2018</a:t>
                      </a:r>
                    </a:p>
                  </a:txBody>
                  <a:tcPr marL="6106" marR="6106" marT="610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40493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*Incluye: infección respiratoria aguda, faringitis, amigdalitis </a:t>
                      </a:r>
                      <a:r>
                        <a:rPr lang="es-MX" sz="700" b="0" i="0" u="none" strike="noStrike" dirty="0" err="1">
                          <a:latin typeface="Arial"/>
                        </a:rPr>
                        <a:t>estreptococica</a:t>
                      </a:r>
                      <a:r>
                        <a:rPr lang="es-MX" sz="700" b="0" i="0" u="none" strike="noStrike" dirty="0">
                          <a:latin typeface="Arial"/>
                        </a:rPr>
                        <a:t>, neumonía, bronconeumonía e influenza.</a:t>
                      </a:r>
                    </a:p>
                  </a:txBody>
                  <a:tcPr marL="6106" marR="6106" marT="61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40493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**Incluye: amibiasis intestinal, </a:t>
                      </a:r>
                      <a:r>
                        <a:rPr lang="es-MX" sz="700" b="0" i="0" u="none" strike="noStrike" dirty="0" err="1">
                          <a:latin typeface="Arial"/>
                        </a:rPr>
                        <a:t>shigelosis</a:t>
                      </a:r>
                      <a:r>
                        <a:rPr lang="es-MX" sz="700" b="0" i="0" u="none" strike="noStrike" dirty="0">
                          <a:latin typeface="Arial"/>
                        </a:rPr>
                        <a:t>, fiebre tifoidea, </a:t>
                      </a:r>
                      <a:r>
                        <a:rPr lang="es-MX" sz="700" b="0" i="0" u="none" strike="noStrike" dirty="0" err="1">
                          <a:latin typeface="Arial"/>
                        </a:rPr>
                        <a:t>giardiasis</a:t>
                      </a:r>
                      <a:r>
                        <a:rPr lang="es-MX" sz="700" b="0" i="0" u="none" strike="noStrike" dirty="0">
                          <a:latin typeface="Arial"/>
                        </a:rPr>
                        <a:t>, enfermedad diarreica aguda, intoxicación alimentaria</a:t>
                      </a:r>
                    </a:p>
                  </a:txBody>
                  <a:tcPr marL="6106" marR="6106" marT="61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4049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bacteriana, paratifoidea, otras salmonelosis y otras infecciones intestinales debidas a protozoarios.</a:t>
                      </a:r>
                    </a:p>
                  </a:txBody>
                  <a:tcPr marL="6106" marR="6106" marT="61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6106" marR="6106" marT="61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493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***Incluye: VIH, candidiasis urogenital, herpes genital, infección gonocócica genitourinaria, linfogranuloma venéreo,</a:t>
                      </a:r>
                    </a:p>
                  </a:txBody>
                  <a:tcPr marL="6106" marR="6106" marT="61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4049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 sífilis adquirida, tricomoniasis urogenital, chancro blando y vulvovaginitis aguda.</a:t>
                      </a:r>
                    </a:p>
                  </a:txBody>
                  <a:tcPr marL="6106" marR="6106" marT="61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6106" marR="6106" marT="61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6106" marR="6106" marT="61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493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Incluye diabetes mellitus tipo 1 y 2.</a:t>
                      </a:r>
                    </a:p>
                  </a:txBody>
                  <a:tcPr marL="6106" marR="6106" marT="61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6106" marR="6106" marT="61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6106" marR="6106" marT="61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6106" marR="6106" marT="61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49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Observación: Se Incluye información de Consultorios Anexos a Farmacia</a:t>
                      </a:r>
                    </a:p>
                  </a:txBody>
                  <a:tcPr marL="6106" marR="6106" marT="61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6106" marR="6106" marT="61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6106" marR="6106" marT="61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49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Nota: información disponible en el sistema de notificación, para el mismo período en ambos años. </a:t>
                      </a:r>
                    </a:p>
                  </a:txBody>
                  <a:tcPr marL="6106" marR="6106" marT="61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6106" marR="6106" marT="61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43108" y="714356"/>
            <a:ext cx="4104456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INFLUENZA 2018</a:t>
            </a:r>
            <a:endParaRPr lang="es-MX" sz="2800" dirty="0"/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142844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BOLETIN EPIDEMIOLOGICO SEMANAL </a:t>
            </a:r>
            <a:b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SEMANA 10 2018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  <p:graphicFrame>
        <p:nvGraphicFramePr>
          <p:cNvPr id="19" name="18 Tabla"/>
          <p:cNvGraphicFramePr>
            <a:graphicFrameLocks noGrp="1"/>
          </p:cNvGraphicFramePr>
          <p:nvPr/>
        </p:nvGraphicFramePr>
        <p:xfrm>
          <a:off x="1285852" y="2428868"/>
          <a:ext cx="6762780" cy="2316480"/>
        </p:xfrm>
        <a:graphic>
          <a:graphicData uri="http://schemas.openxmlformats.org/drawingml/2006/table">
            <a:tbl>
              <a:tblPr/>
              <a:tblGrid>
                <a:gridCol w="563565"/>
                <a:gridCol w="563565"/>
                <a:gridCol w="563565"/>
                <a:gridCol w="563565"/>
                <a:gridCol w="563565"/>
                <a:gridCol w="563565"/>
                <a:gridCol w="563565"/>
                <a:gridCol w="563565"/>
                <a:gridCol w="563565"/>
                <a:gridCol w="563565"/>
                <a:gridCol w="563565"/>
                <a:gridCol w="563565"/>
              </a:tblGrid>
              <a:tr h="196850">
                <a:tc gridSpan="8">
                  <a:txBody>
                    <a:bodyPr/>
                    <a:lstStyle/>
                    <a:p>
                      <a:pPr algn="l" rtl="0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BCS. INCIDENCIA DE INFLUENZA SEGÚN RESULTADOS POR MUNICIPIO . PERIODO INTERESTACIONAL 2018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es-MX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s-MX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POBLACION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MUNICIPIO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PROBABLES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MUESTREADOS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CONFIRMADOS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TIPO DE VIRUS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INCIDENCIA**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</a:tr>
              <a:tr h="254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H1N1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H3N2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VSR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CORONA NL63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85222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COMONDU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23063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LORETO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72244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MULEGE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313197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 PAZ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339101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LOS CABOS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832827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ESTATAL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50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FUENTE: PLATAFORMA SINAVE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6850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08/03/2018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850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** INCIDENCIA POR CADA 100,000 HBTS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43108" y="714356"/>
            <a:ext cx="4104456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INFLUENZA 2018</a:t>
            </a:r>
            <a:endParaRPr lang="es-MX" sz="2800" dirty="0"/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142844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BOLETIN EPIDEMIOLOGICO SEMANAL </a:t>
            </a:r>
            <a:b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SEMANA 10 2018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1643050"/>
            <a:ext cx="5876937" cy="5054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468</Words>
  <Application>Microsoft Office PowerPoint</Application>
  <PresentationFormat>Presentación en pantalla (4:3)</PresentationFormat>
  <Paragraphs>206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B.C.S.  PANORAMA EPIDEMIOLOGICO 2018</vt:lpstr>
      <vt:lpstr>MORBILIDAD GENERAL </vt:lpstr>
      <vt:lpstr>INFLUENZA 2018</vt:lpstr>
      <vt:lpstr>INFLUENZA 2018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B.C.S.  PANORAMA EPIDEMIOLOGICO 2014</dc:title>
  <dc:creator>jgreen</dc:creator>
  <cp:lastModifiedBy>jgreen</cp:lastModifiedBy>
  <cp:revision>22</cp:revision>
  <dcterms:created xsi:type="dcterms:W3CDTF">2018-06-06T16:56:21Z</dcterms:created>
  <dcterms:modified xsi:type="dcterms:W3CDTF">2018-07-09T15:45:11Z</dcterms:modified>
</cp:coreProperties>
</file>